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32399288" cy="413988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39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3892"/>
    <a:srgbClr val="4392CF"/>
    <a:srgbClr val="00C0F0"/>
    <a:srgbClr val="3669AB"/>
    <a:srgbClr val="E4E7E5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7" d="100"/>
          <a:sy n="17" d="100"/>
        </p:scale>
        <p:origin x="3072" y="162"/>
      </p:cViewPr>
      <p:guideLst>
        <p:guide orient="horz" pos="13039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185788" y="5520000"/>
            <a:ext cx="26041183" cy="1551685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2126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85788" y="21493229"/>
            <a:ext cx="26041183" cy="888850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8505" spc="200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39830" indent="0" algn="ctr">
              <a:buNone/>
              <a:defRPr sz="5670"/>
            </a:lvl8pPr>
            <a:lvl9pPr marL="12959715" indent="0" algn="ctr">
              <a:buNone/>
              <a:defRPr sz="567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616811" y="4672441"/>
            <a:ext cx="29160002" cy="3309826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185788" y="14995276"/>
            <a:ext cx="26041183" cy="615023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2126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3185788" y="21493229"/>
            <a:ext cx="26041183" cy="2846929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850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811" y="3672756"/>
            <a:ext cx="29150435" cy="425952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16811" y="8997166"/>
            <a:ext cx="29150435" cy="287300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290512" y="23231811"/>
            <a:ext cx="20645434" cy="4628976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559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290512" y="27860788"/>
            <a:ext cx="20645434" cy="523748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638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61988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3983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5971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811" y="3672756"/>
            <a:ext cx="29150435" cy="425952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616811" y="9062362"/>
            <a:ext cx="13757245" cy="2866488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7038702" y="9062362"/>
            <a:ext cx="13757245" cy="28664882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811" y="3672756"/>
            <a:ext cx="29150435" cy="425952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616811" y="8627717"/>
            <a:ext cx="14197324" cy="230362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1616811" y="11192126"/>
            <a:ext cx="14197324" cy="265351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16571384" y="8582616"/>
            <a:ext cx="14197324" cy="230362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708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39830" indent="0">
              <a:buNone/>
              <a:defRPr sz="5670" b="1"/>
            </a:lvl8pPr>
            <a:lvl9pPr marL="12959715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16571384" y="11192126"/>
            <a:ext cx="14197324" cy="2653511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16811" y="3672756"/>
            <a:ext cx="29150435" cy="4259528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616811" y="9388347"/>
            <a:ext cx="13906800" cy="2781732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6876064" y="9388347"/>
            <a:ext cx="13891182" cy="2781732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67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27198781" y="5520000"/>
            <a:ext cx="2774410" cy="3036000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92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2430000" y="5520000"/>
            <a:ext cx="24366970" cy="30360001"/>
          </a:xfrm>
        </p:spPr>
        <p:txBody>
          <a:bodyPr vert="eaVert" lIns="46800" tIns="46800" rIns="46800" bIns="46800"/>
          <a:lstStyle>
            <a:lvl1pPr marL="810260" indent="-810260">
              <a:spcAft>
                <a:spcPts val="1000"/>
              </a:spcAft>
              <a:defRPr spc="300"/>
            </a:lvl1pPr>
            <a:lvl2pPr marL="2430145" indent="-810260">
              <a:defRPr spc="300"/>
            </a:lvl2pPr>
            <a:lvl3pPr marL="4050030" indent="-810260">
              <a:defRPr spc="300"/>
            </a:lvl3pPr>
            <a:lvl4pPr marL="5669915" indent="-810260">
              <a:defRPr spc="300"/>
            </a:lvl4pPr>
            <a:lvl5pPr marL="7289800" indent="-81026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616811" y="3672756"/>
            <a:ext cx="29150435" cy="4259528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616811" y="8997166"/>
            <a:ext cx="29150435" cy="28730079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1626378" y="38118426"/>
            <a:ext cx="7175197" cy="1912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10938190" y="38118426"/>
            <a:ext cx="10523623" cy="1912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23592049" y="38118426"/>
            <a:ext cx="7175197" cy="1912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54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703570" algn="l"/>
          <a:tab pos="5703570" algn="l"/>
          <a:tab pos="5703570" algn="l"/>
          <a:tab pos="5703570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8980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5.png"/><Relationship Id="rId3" Type="http://schemas.microsoft.com/office/2007/relationships/media" Target="../media/media1.m4a"/><Relationship Id="rId7" Type="http://schemas.openxmlformats.org/officeDocument/2006/relationships/image" Target="../media/image1.emf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64.xml"/><Relationship Id="rId16" Type="http://schemas.openxmlformats.org/officeDocument/2006/relationships/image" Target="../media/image8.png"/><Relationship Id="rId1" Type="http://schemas.openxmlformats.org/officeDocument/2006/relationships/tags" Target="../tags/tag6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audio" Target="../media/media1.m4a"/><Relationship Id="rId9" Type="http://schemas.openxmlformats.org/officeDocument/2006/relationships/image" Target="../media/image2.emf"/><Relationship Id="rId1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31825" y="39872285"/>
            <a:ext cx="30907990" cy="1333500"/>
          </a:xfrm>
          <a:prstGeom prst="roundRect">
            <a:avLst/>
          </a:prstGeom>
          <a:solidFill>
            <a:srgbClr val="69389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圆角矩形 42"/>
          <p:cNvSpPr/>
          <p:nvPr/>
        </p:nvSpPr>
        <p:spPr>
          <a:xfrm>
            <a:off x="1695450" y="24214455"/>
            <a:ext cx="13804900" cy="1333500"/>
          </a:xfrm>
          <a:prstGeom prst="roundRect">
            <a:avLst/>
          </a:prstGeom>
          <a:solidFill>
            <a:srgbClr val="69389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圆角矩形 41"/>
          <p:cNvSpPr/>
          <p:nvPr/>
        </p:nvSpPr>
        <p:spPr>
          <a:xfrm>
            <a:off x="1569085" y="11953875"/>
            <a:ext cx="13804900" cy="1333500"/>
          </a:xfrm>
          <a:prstGeom prst="roundRect">
            <a:avLst/>
          </a:prstGeom>
          <a:solidFill>
            <a:srgbClr val="69389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圆角矩形 40"/>
          <p:cNvSpPr/>
          <p:nvPr/>
        </p:nvSpPr>
        <p:spPr>
          <a:xfrm>
            <a:off x="1568450" y="4625975"/>
            <a:ext cx="13804900" cy="1333500"/>
          </a:xfrm>
          <a:prstGeom prst="roundRect">
            <a:avLst/>
          </a:prstGeom>
          <a:solidFill>
            <a:srgbClr val="69389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-1182370" y="-54610"/>
            <a:ext cx="35067875" cy="4457065"/>
          </a:xfrm>
          <a:prstGeom prst="rect">
            <a:avLst/>
          </a:prstGeom>
          <a:solidFill>
            <a:srgbClr val="69389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-933450" y="-54610"/>
            <a:ext cx="34818955" cy="4456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17038955" y="4338320"/>
            <a:ext cx="13757275" cy="35183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54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α-Diversity Analysis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zh-CN" sz="54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Compared with GAM and YCFA media, the microbial diversity of communities cultured in ZJ showed a significant decrease. Additionally, the bacterial diversity after </a:t>
            </a:r>
            <a:r>
              <a:rPr lang="en-US" altLang="zh-CN" sz="5400" i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vitro</a:t>
            </a:r>
            <a:r>
              <a:rPr lang="en-US" altLang="zh-CN" sz="5400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cultivation was reduced compared to the uncultured gut microbiota.</a:t>
            </a:r>
          </a:p>
          <a:p>
            <a:pPr marL="0" indent="0" algn="just">
              <a:buNone/>
            </a:pPr>
            <a:endParaRPr lang="en-US" altLang="zh-CN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altLang="zh-CN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en-US" altLang="zh-CN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Changes in Microbial Composition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High-throughput sequencing results revealed a reduction in bacterial diversity after </a:t>
            </a:r>
            <a:r>
              <a:rPr lang="en-US" altLang="zh-CN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vitro</a:t>
            </a:r>
            <a:r>
              <a:rPr lang="en-US" altLang="zh-CN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cultivation, with ZJ exhibiting the most significant decline in community diversity. β-diversity analysis demonstrated that the microbial composition cultured in GAM more closely resembled that of the uncultured gut microbiota</a:t>
            </a:r>
            <a:r>
              <a:rPr lang="zh-CN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Fig. 2 A: Analysis of microbial composition at the phylum and genus levels; B: LDA discriminant results of the three media; C: PCoA analysis; D: Species Venn diagram.</a:t>
            </a:r>
          </a:p>
          <a:p>
            <a:pPr marL="0" indent="0" algn="just"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just"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6710" y="4833620"/>
            <a:ext cx="13756640" cy="369316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ctr">
              <a:buFont typeface="Wingdings" panose="05000000000000000000" charset="0"/>
              <a:buChar char="u"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 indent="0" algn="just" fontAlgn="auto">
              <a:lnSpc>
                <a:spcPct val="150000"/>
              </a:lnSpc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emergence of culturomics technology, with nutrient-rich media (RM) as a key component, has provided crucial support for investigating the mechanisms underlying the interactions between gut microbiota and the host.</a:t>
            </a:r>
          </a:p>
          <a:p>
            <a:pPr marL="857250" indent="-857250" algn="ctr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effects of different RM on the</a:t>
            </a:r>
            <a:r>
              <a:rPr lang="en-US" altLang="zh-CN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vitro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cultivation of human gut microbiota, plate counting method and 16S rDNA high-throughput sequencing technology were employed to analyze the cultivation outcomes of Yeast extract-casein hydrolysate-fatty acid medium (YCFA medium), Gifu Anaerobic Medium (GAM medium), and a patented ZJ medium.</a:t>
            </a:r>
          </a:p>
          <a:p>
            <a:pPr marL="857250" indent="-857250" algn="ctr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u"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pPr indent="0" algn="just" fontAlgn="auto">
              <a:lnSpc>
                <a:spcPct val="150000"/>
              </a:lnSpc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Total Colony Count Changes</a:t>
            </a:r>
          </a:p>
          <a:p>
            <a:pPr indent="0" algn="just" fontAlgn="auto">
              <a:lnSpc>
                <a:spcPct val="150000"/>
              </a:lnSpc>
            </a:pP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maximum total colony counts obtained from the three media followed this order: ZJ medium (9.88 log10 CFU/mL) &gt; GAM medium (9.79 log10 CFU/mL) &gt; YCFA medium (9.68 log10 CFU/mL).</a:t>
            </a:r>
          </a:p>
          <a:p>
            <a:pPr indent="0" algn="just" fontAlgn="auto">
              <a:lnSpc>
                <a:spcPct val="150000"/>
              </a:lnSpc>
            </a:pP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endParaRPr lang="en-US" altLang="zh-CN" sz="2800" spc="15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endParaRPr lang="en-US" altLang="zh-CN" sz="2800" spc="15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endParaRPr lang="en-US" altLang="zh-CN" sz="2800" spc="150" dirty="0"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800" spc="15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Fig. 1 Variation trends of total colony counts in GAM (A), YCFA medium (B), and ZJ (C) under different solid media colony counting conditions.</a:t>
            </a:r>
          </a:p>
          <a:p>
            <a:pPr algn="just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616710" y="407035"/>
            <a:ext cx="26654760" cy="3810000"/>
            <a:chOff x="4600" y="1805"/>
            <a:chExt cx="41976" cy="6000"/>
          </a:xfrm>
        </p:grpSpPr>
        <p:sp>
          <p:nvSpPr>
            <p:cNvPr id="5" name="文本框 4"/>
            <p:cNvSpPr txBox="1"/>
            <p:nvPr/>
          </p:nvSpPr>
          <p:spPr>
            <a:xfrm>
              <a:off x="4600" y="1805"/>
              <a:ext cx="41976" cy="3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50000"/>
                </a:lnSpc>
              </a:pPr>
              <a:r>
                <a:rPr lang="en-US" altLang="zh-CN" sz="4400" b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Comparative Analysis of the Effects of Different Nutrient-Rich Media </a:t>
              </a:r>
            </a:p>
            <a:p>
              <a:pPr marL="0" marR="0" algn="ctr">
                <a:lnSpc>
                  <a:spcPct val="150000"/>
                </a:lnSpc>
              </a:pPr>
              <a:r>
                <a:rPr lang="en-US" altLang="zh-CN" sz="4400" b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on </a:t>
              </a:r>
              <a:r>
                <a:rPr lang="en-US" altLang="zh-CN" sz="4400" b="1" i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In Vitro</a:t>
              </a:r>
              <a:r>
                <a:rPr lang="en-US" altLang="zh-CN" sz="4400" b="1" kern="1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 Cultivation of Human Gut Microbiota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339" y="5044"/>
              <a:ext cx="30980" cy="2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 Jing, Xia Xuejuan, Huang Junnan, Chen Xuanyu, Zhou Lu, Dong Qingli*  </a:t>
              </a:r>
            </a:p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School of Health Science and Engineering, University of Shanghai for Science and Technology </a:t>
              </a:r>
            </a:p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Shanghai, 200093, China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30960" y="33476565"/>
            <a:ext cx="13803630" cy="4647565"/>
            <a:chOff x="2471" y="43927"/>
            <a:chExt cx="21738" cy="6898"/>
          </a:xfrm>
        </p:grpSpPr>
        <p:grpSp>
          <p:nvGrpSpPr>
            <p:cNvPr id="21" name="组合 20"/>
            <p:cNvGrpSpPr/>
            <p:nvPr/>
          </p:nvGrpSpPr>
          <p:grpSpPr>
            <a:xfrm>
              <a:off x="3023" y="43927"/>
              <a:ext cx="21186" cy="6898"/>
              <a:chOff x="923" y="1627"/>
              <a:chExt cx="12522" cy="3224"/>
            </a:xfrm>
          </p:grpSpPr>
          <p:graphicFrame>
            <p:nvGraphicFramePr>
              <p:cNvPr id="15" name="对象 -2147482623"/>
              <p:cNvGraphicFramePr>
                <a:graphicFrameLocks noChangeAspect="1"/>
              </p:cNvGraphicFramePr>
              <p:nvPr/>
            </p:nvGraphicFramePr>
            <p:xfrm>
              <a:off x="5218" y="1627"/>
              <a:ext cx="3932" cy="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4172585" imgH="2934335" progId="Origin95.Graph">
                      <p:embed/>
                    </p:oleObj>
                  </mc:Choice>
                  <mc:Fallback>
                    <p:oleObj r:id="rId6" imgW="4172585" imgH="2934335" progId="Origin95.Graph">
                      <p:embed/>
                      <p:pic>
                        <p:nvPicPr>
                          <p:cNvPr id="0" name="图片 3"/>
                          <p:cNvPicPr/>
                          <p:nvPr/>
                        </p:nvPicPr>
                        <p:blipFill>
                          <a:blip r:embed="rId7"/>
                          <a:srcRect l="7245" t="4825" r="9097"/>
                          <a:stretch>
                            <a:fillRect/>
                          </a:stretch>
                        </p:blipFill>
                        <p:spPr>
                          <a:xfrm>
                            <a:off x="5218" y="1627"/>
                            <a:ext cx="3932" cy="3225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对象 -2147482624"/>
              <p:cNvGraphicFramePr>
                <a:graphicFrameLocks noChangeAspect="1"/>
              </p:cNvGraphicFramePr>
              <p:nvPr/>
            </p:nvGraphicFramePr>
            <p:xfrm>
              <a:off x="923" y="1627"/>
              <a:ext cx="3930" cy="3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8" imgW="4172585" imgH="2934335" progId="Origin95.Graph">
                      <p:embed/>
                    </p:oleObj>
                  </mc:Choice>
                  <mc:Fallback>
                    <p:oleObj r:id="rId8" imgW="4172585" imgH="2934335" progId="Origin95.Graph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9"/>
                          <a:srcRect l="7350" t="-165" r="9213" b="2965"/>
                          <a:stretch>
                            <a:fillRect/>
                          </a:stretch>
                        </p:blipFill>
                        <p:spPr>
                          <a:xfrm>
                            <a:off x="923" y="1627"/>
                            <a:ext cx="3930" cy="322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对象 -2147482623"/>
              <p:cNvGraphicFramePr>
                <a:graphicFrameLocks noChangeAspect="1"/>
              </p:cNvGraphicFramePr>
              <p:nvPr/>
            </p:nvGraphicFramePr>
            <p:xfrm>
              <a:off x="9515" y="1627"/>
              <a:ext cx="3931" cy="32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0" imgW="4172585" imgH="2934335" progId="Origin95.Graph">
                      <p:embed/>
                    </p:oleObj>
                  </mc:Choice>
                  <mc:Fallback>
                    <p:oleObj r:id="rId10" imgW="4172585" imgH="2934335" progId="Origin95.Graph">
                      <p:embed/>
                      <p:pic>
                        <p:nvPicPr>
                          <p:cNvPr id="0" name="图片 3"/>
                          <p:cNvPicPr/>
                          <p:nvPr/>
                        </p:nvPicPr>
                        <p:blipFill>
                          <a:blip r:embed="rId7"/>
                          <a:srcRect l="7245" t="4825" r="9097"/>
                          <a:stretch>
                            <a:fillRect/>
                          </a:stretch>
                        </p:blipFill>
                        <p:spPr>
                          <a:xfrm>
                            <a:off x="9515" y="1627"/>
                            <a:ext cx="3931" cy="32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文本框 13"/>
            <p:cNvSpPr txBox="1"/>
            <p:nvPr/>
          </p:nvSpPr>
          <p:spPr>
            <a:xfrm>
              <a:off x="2471" y="43927"/>
              <a:ext cx="713" cy="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597" y="43927"/>
              <a:ext cx="713" cy="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867" y="43927"/>
              <a:ext cx="713" cy="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aphicFrame>
        <p:nvGraphicFramePr>
          <p:cNvPr id="25" name="表格 24"/>
          <p:cNvGraphicFramePr/>
          <p:nvPr>
            <p:custDataLst>
              <p:tags r:id="rId2"/>
            </p:custDataLst>
          </p:nvPr>
        </p:nvGraphicFramePr>
        <p:xfrm>
          <a:off x="17038955" y="12239625"/>
          <a:ext cx="14501495" cy="5126355"/>
        </p:xfrm>
        <a:graphic>
          <a:graphicData uri="http://schemas.openxmlformats.org/drawingml/2006/table">
            <a:tbl>
              <a:tblPr/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8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16660">
                <a:tc gridSpan="6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800" spc="150" dirty="0"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Table 1. Impact of Different Culture Media on Microbial α-Diversity Indices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Group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Shannon</a:t>
                      </a:r>
                      <a:endParaRPr 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Coverage</a:t>
                      </a:r>
                      <a:endParaRPr 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Simpson</a:t>
                      </a:r>
                      <a:endParaRPr 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Ace</a:t>
                      </a:r>
                      <a:endParaRPr 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Chao1</a:t>
                      </a:r>
                      <a:endParaRPr lang="zh-CN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UI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3.83±0.24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0.9987±0.00011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0.06±0.02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746.20±45.67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722.00±47.60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UC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3.73±0.05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0.9989±0.00005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0.06±0.01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672.00±19.01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654.10±19.93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YCFA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2.26±0.15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0.9996±0.00010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0.18±0.03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163.10±10.25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156.10±10.93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185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GAM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1.91±0.05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0.9996±0.00002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0.27±0.02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151.20±9.19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147.10±10.58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010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ZJ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0.40±0.03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0.9994±0.00013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0.89±0.01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178.60±17.84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400">
                          <a:latin typeface="Times New Roman" panose="02020603050405020304"/>
                          <a:ea typeface="宋体" panose="02010600030101010101" pitchFamily="2" charset="-122"/>
                        </a:rPr>
                        <a:t>168.40±25.03</a:t>
                      </a:r>
                      <a:r>
                        <a:rPr lang="en-US" altLang="zh-CN" sz="2400" baseline="30000">
                          <a:latin typeface="Times New Roman" panose="02020603050405020304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36" name="组合 35"/>
          <p:cNvGrpSpPr>
            <a:grpSpLocks noChangeAspect="1"/>
          </p:cNvGrpSpPr>
          <p:nvPr/>
        </p:nvGrpSpPr>
        <p:grpSpPr>
          <a:xfrm>
            <a:off x="17948910" y="28133675"/>
            <a:ext cx="11523980" cy="9605010"/>
            <a:chOff x="937" y="844"/>
            <a:chExt cx="8576" cy="7066"/>
          </a:xfrm>
        </p:grpSpPr>
        <p:grpSp>
          <p:nvGrpSpPr>
            <p:cNvPr id="26" name="组合 25"/>
            <p:cNvGrpSpPr>
              <a:grpSpLocks noChangeAspect="1"/>
            </p:cNvGrpSpPr>
            <p:nvPr/>
          </p:nvGrpSpPr>
          <p:grpSpPr>
            <a:xfrm>
              <a:off x="1407" y="844"/>
              <a:ext cx="8106" cy="7066"/>
              <a:chOff x="1407" y="844"/>
              <a:chExt cx="8707" cy="7590"/>
            </a:xfrm>
          </p:grpSpPr>
          <p:pic>
            <p:nvPicPr>
              <p:cNvPr id="27" name="图片 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0" y="4702"/>
                <a:ext cx="4045" cy="37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87455069" name="图片 4" descr="图片包含 游戏机, 铅笔, 门&#10;&#10;描述已自动生成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07" y="845"/>
                <a:ext cx="4544" cy="3691"/>
              </a:xfrm>
              <a:prstGeom prst="rect">
                <a:avLst/>
              </a:prstGeom>
              <a:noFill/>
            </p:spPr>
          </p:pic>
          <p:pic>
            <p:nvPicPr>
              <p:cNvPr id="951276940" name="图形 7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t="5354"/>
              <a:stretch>
                <a:fillRect/>
              </a:stretch>
            </p:blipFill>
            <p:spPr>
              <a:xfrm>
                <a:off x="6070" y="844"/>
                <a:ext cx="3926" cy="3692"/>
              </a:xfrm>
              <a:prstGeom prst="rect">
                <a:avLst/>
              </a:prstGeom>
            </p:spPr>
          </p:pic>
          <p:pic>
            <p:nvPicPr>
              <p:cNvPr id="428720083" name="图片 1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07" y="4702"/>
                <a:ext cx="4544" cy="3733"/>
              </a:xfrm>
              <a:prstGeom prst="rect">
                <a:avLst/>
              </a:prstGeom>
            </p:spPr>
          </p:pic>
        </p:grpSp>
        <p:sp>
          <p:nvSpPr>
            <p:cNvPr id="32" name="文本框 31"/>
            <p:cNvSpPr txBox="1"/>
            <p:nvPr/>
          </p:nvSpPr>
          <p:spPr>
            <a:xfrm>
              <a:off x="937" y="845"/>
              <a:ext cx="470" cy="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637" y="844"/>
              <a:ext cx="470" cy="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37" y="4281"/>
              <a:ext cx="470" cy="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637" y="4281"/>
              <a:ext cx="470" cy="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46" name="组合 45"/>
          <p:cNvGrpSpPr>
            <a:grpSpLocks noChangeAspect="1"/>
          </p:cNvGrpSpPr>
          <p:nvPr/>
        </p:nvGrpSpPr>
        <p:grpSpPr>
          <a:xfrm>
            <a:off x="26685875" y="440055"/>
            <a:ext cx="3619500" cy="3543300"/>
            <a:chOff x="43585" y="1764"/>
            <a:chExt cx="5700" cy="5580"/>
          </a:xfrm>
        </p:grpSpPr>
        <p:sp>
          <p:nvSpPr>
            <p:cNvPr id="45" name="矩形 44"/>
            <p:cNvSpPr/>
            <p:nvPr/>
          </p:nvSpPr>
          <p:spPr>
            <a:xfrm>
              <a:off x="43585" y="1764"/>
              <a:ext cx="5700" cy="5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片 43" descr="上海理工大学健康科学与工程学院logo-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143" y="2298"/>
              <a:ext cx="4635" cy="463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349375" y="40137715"/>
            <a:ext cx="30191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conclusion, compared to YCFA and ZJ media, GAM is a more suitable RM for the </a:t>
            </a:r>
            <a:r>
              <a:rPr lang="en-US" altLang="zh-CN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in vitro</a:t>
            </a: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cultivation of gut microbiota.</a:t>
            </a:r>
          </a:p>
        </p:txBody>
      </p:sp>
      <p:pic>
        <p:nvPicPr>
          <p:cNvPr id="4" name="壁报音频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20850" y="1688465"/>
            <a:ext cx="1235075" cy="1125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42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2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1141*403"/>
  <p:tag name="TABLE_ENDDRAG_RECT" val="1341*956*1141*4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442</Words>
  <Application>Microsoft Office PowerPoint</Application>
  <PresentationFormat>ユーザー設定</PresentationFormat>
  <Paragraphs>82</Paragraphs>
  <Slides>1</Slides>
  <Notes>0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宋体</vt:lpstr>
      <vt:lpstr>Arial</vt:lpstr>
      <vt:lpstr>Times New Roman</vt:lpstr>
      <vt:lpstr>Wingdings</vt:lpstr>
      <vt:lpstr>WPS</vt:lpstr>
      <vt:lpstr>Origin95.Graph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Yuan</dc:creator>
  <cp:lastModifiedBy>ch yuan</cp:lastModifiedBy>
  <cp:revision>161</cp:revision>
  <dcterms:created xsi:type="dcterms:W3CDTF">2019-06-19T02:08:00Z</dcterms:created>
  <dcterms:modified xsi:type="dcterms:W3CDTF">2025-10-05T14:56:06Z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2052-12.8.2.18205</vt:lpwstr>
  </property>
  <property fmtid="{D5CDD505-2E9C-101B-9397-08002B2CF9AE}" pid="3" name="ICV">
    <vt:lpwstr>E73DC715A9EB41EC9FB1F885C2D3C451_11</vt:lpwstr>
  </property>
</Properties>
</file>